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6" autoAdjust="0"/>
    <p:restoredTop sz="86432" autoAdjust="0"/>
  </p:normalViewPr>
  <p:slideViewPr>
    <p:cSldViewPr>
      <p:cViewPr varScale="1">
        <p:scale>
          <a:sx n="43" d="100"/>
          <a:sy n="43" d="100"/>
        </p:scale>
        <p:origin x="-3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8FB7E-335A-4736-899C-293DC46DAFD5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58E70-5FD6-4705-AC76-1026289E8F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8E70-5FD6-4705-AC76-1026289E8FC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AAB0AA-DD31-4AB2-9524-4D4DFA9E4F34}" type="datetimeFigureOut">
              <a:rPr lang="en-US" smtClean="0"/>
              <a:t>5/8/2010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F974CB-B682-4B7E-957D-8E61F9DEE47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sonprojec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ls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lackboard.com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10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6600" dirty="0" smtClean="0"/>
              <a:t>COOPERATIVE LEARNING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3601" y="5181600"/>
            <a:ext cx="1828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9600" b="1" cap="all" dirty="0" smtClean="0">
                <a:ln w="6350">
                  <a:noFill/>
                </a:ln>
                <a:gradFill>
                  <a:gsLst>
                    <a:gs pos="0">
                      <a:srgbClr val="F07F09">
                        <a:tint val="73000"/>
                        <a:satMod val="145000"/>
                      </a:srgbClr>
                    </a:gs>
                    <a:gs pos="73000">
                      <a:srgbClr val="F07F09">
                        <a:tint val="73000"/>
                        <a:satMod val="145000"/>
                      </a:srgbClr>
                    </a:gs>
                    <a:gs pos="100000">
                      <a:srgbClr val="F07F09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Lucida Sans"/>
                <a:ea typeface="+mj-ea"/>
                <a:cs typeface="+mj-cs"/>
              </a:rPr>
              <a:t>7</a:t>
            </a:r>
            <a:endParaRPr lang="en-US" sz="9600" b="1" cap="all" dirty="0">
              <a:ln w="6350">
                <a:noFill/>
              </a:ln>
              <a:gradFill>
                <a:gsLst>
                  <a:gs pos="0">
                    <a:srgbClr val="F07F09">
                      <a:tint val="73000"/>
                      <a:satMod val="145000"/>
                    </a:srgbClr>
                  </a:gs>
                  <a:gs pos="73000">
                    <a:srgbClr val="F07F09">
                      <a:tint val="73000"/>
                      <a:satMod val="145000"/>
                    </a:srgbClr>
                  </a:gs>
                  <a:gs pos="100000">
                    <a:srgbClr val="F07F09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Lucida Sans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Known Web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JASON PROJECT</a:t>
            </a:r>
          </a:p>
          <a:p>
            <a:pPr algn="ctr">
              <a:buNone/>
            </a:pPr>
            <a:r>
              <a:rPr lang="en-US" sz="4000" dirty="0" smtClean="0"/>
              <a:t>(</a:t>
            </a:r>
            <a:r>
              <a:rPr lang="en-US" sz="4000" dirty="0" smtClean="0">
                <a:hlinkClick r:id="rId3"/>
              </a:rPr>
              <a:t>www.jasonproject.org</a:t>
            </a:r>
            <a:r>
              <a:rPr lang="en-US" sz="4000" dirty="0" smtClean="0"/>
              <a:t>)</a:t>
            </a:r>
          </a:p>
          <a:p>
            <a:pPr>
              <a:buNone/>
            </a:pPr>
            <a:r>
              <a:rPr lang="en-US" sz="4000" dirty="0" smtClean="0"/>
              <a:t>This site is an organization focused on engaging students in hands-on scientific discovery.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Keypals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WebQuests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Web Site Creation</a:t>
            </a:r>
          </a:p>
          <a:p>
            <a:endParaRPr lang="en-US" dirty="0" smtClean="0"/>
          </a:p>
          <a:p>
            <a:r>
              <a:rPr lang="en-US" dirty="0" smtClean="0"/>
              <a:t>Collaborative Organizing</a:t>
            </a:r>
          </a:p>
          <a:p>
            <a:endParaRPr lang="en-US" dirty="0" smtClean="0"/>
          </a:p>
          <a:p>
            <a:r>
              <a:rPr lang="en-US" dirty="0" smtClean="0"/>
              <a:t>Web-Enabled Multiplayer Simulation Games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2163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Pals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Allows</a:t>
            </a: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students to communicate with students in other cities, states and countries.</a:t>
            </a:r>
            <a:endParaRPr lang="en-US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67000"/>
            <a:ext cx="7848600" cy="3642360"/>
          </a:xfrm>
        </p:spPr>
        <p:txBody>
          <a:bodyPr>
            <a:normAutofit/>
          </a:bodyPr>
          <a:lstStyle/>
          <a:p>
            <a:r>
              <a:rPr lang="en-US" dirty="0" err="1" smtClean="0"/>
              <a:t>ePALS</a:t>
            </a:r>
            <a:r>
              <a:rPr lang="en-US" dirty="0" smtClean="0"/>
              <a:t>                                            </a:t>
            </a:r>
            <a:r>
              <a:rPr lang="en-US" dirty="0" smtClean="0">
                <a:hlinkClick r:id="rId3"/>
              </a:rPr>
              <a:t>www.epals.com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444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WebQuests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are inquiry-oriented activities that allow students in a class or multiple locations to work together to learn about a  particular subject or to tackle a particular project or problem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WEBQUEST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 Diego  State University’s </a:t>
            </a:r>
            <a:r>
              <a:rPr lang="en-US" dirty="0" err="1" smtClean="0"/>
              <a:t>WebQuest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www.webquest.org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 Site Creations</a:t>
            </a:r>
            <a:br>
              <a:rPr lang="en-US" dirty="0" smtClean="0"/>
            </a:br>
            <a:r>
              <a:rPr lang="en-US" dirty="0" smtClean="0"/>
              <a:t>team builds the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iWeb</a:t>
            </a:r>
            <a:r>
              <a:rPr lang="en-US" dirty="0" smtClean="0"/>
              <a:t> www. Apple.com/</a:t>
            </a:r>
            <a:r>
              <a:rPr lang="en-US" dirty="0" err="1" smtClean="0"/>
              <a:t>ilife</a:t>
            </a:r>
            <a:r>
              <a:rPr lang="en-US" dirty="0" smtClean="0"/>
              <a:t>/</a:t>
            </a:r>
            <a:r>
              <a:rPr lang="en-US" dirty="0" err="1" smtClean="0"/>
              <a:t>iweb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Collaborative Organizing</a:t>
            </a:r>
            <a:br>
              <a:rPr lang="en-US" dirty="0" smtClean="0"/>
            </a:br>
            <a:r>
              <a:rPr lang="en-US" dirty="0" smtClean="0"/>
              <a:t>Web 2.0 or the “Read/ Write Web”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Shared calendars</a:t>
            </a:r>
          </a:p>
          <a:p>
            <a:r>
              <a:rPr lang="en-US" dirty="0" smtClean="0"/>
              <a:t>Shared bookmarking</a:t>
            </a:r>
          </a:p>
          <a:p>
            <a:pPr>
              <a:buNone/>
            </a:pPr>
            <a:r>
              <a:rPr lang="en-US" dirty="0" smtClean="0"/>
              <a:t>                       www. del.icio.us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Course management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http://moodle.org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www.blackboard.com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Web-Enabled Multiplayer Simulation Games</a:t>
            </a:r>
          </a:p>
          <a:p>
            <a:pPr>
              <a:buNone/>
            </a:pPr>
            <a:r>
              <a:rPr lang="en-US" dirty="0" smtClean="0"/>
              <a:t>Jigsaw classroom   www. </a:t>
            </a:r>
            <a:r>
              <a:rPr lang="en-US" dirty="0" smtClean="0"/>
              <a:t>j</a:t>
            </a:r>
            <a:r>
              <a:rPr lang="en-US" dirty="0" smtClean="0"/>
              <a:t>igsaw.org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Blogs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mtClean="0"/>
              <a:t>Skyping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www.skype.com</a:t>
            </a:r>
            <a:endParaRPr lang="en-US" dirty="0" smtClean="0"/>
          </a:p>
          <a:p>
            <a:r>
              <a:rPr lang="en-US" dirty="0" smtClean="0"/>
              <a:t>Google Calendar</a:t>
            </a:r>
          </a:p>
          <a:p>
            <a:r>
              <a:rPr lang="en-US" dirty="0" smtClean="0"/>
              <a:t>http://calendargoogle.com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Cooperative Learning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295401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This instructional strategy focuses on having students interact with each other in groups in ways that enhance their learning.</a:t>
            </a:r>
          </a:p>
          <a:p>
            <a:endParaRPr lang="en-US" sz="3600" dirty="0"/>
          </a:p>
          <a:p>
            <a:endParaRPr lang="en-US" sz="3600" dirty="0"/>
          </a:p>
        </p:txBody>
      </p:sp>
      <p:pic>
        <p:nvPicPr>
          <p:cNvPr id="1027" name="Picture 3" descr="C:\Users\Paula\AppData\Local\Microsoft\Windows\Temporary Internet Files\Content.IE5\TVE5TNI4\MC9004398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038600"/>
            <a:ext cx="2743200" cy="206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McREL’s</a:t>
            </a:r>
            <a:r>
              <a:rPr lang="en-US" dirty="0" smtClean="0"/>
              <a:t>  Research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752600"/>
            <a:ext cx="7162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When organizing groups  keep in mind …</a:t>
            </a:r>
          </a:p>
          <a:p>
            <a:endParaRPr lang="en-US" sz="2800" dirty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Use ability levels sparingly.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They need to be small in size.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Used consistently and systematically</a:t>
            </a:r>
          </a:p>
          <a:p>
            <a:pPr>
              <a:buFont typeface="Wingdings" pitchFamily="2" charset="2"/>
              <a:buChar char="v"/>
            </a:pPr>
            <a:endParaRPr lang="en-US" sz="2800" dirty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Do not over use them.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Recommendations </a:t>
            </a:r>
            <a:r>
              <a:rPr lang="en-US" dirty="0" smtClean="0"/>
              <a:t>F</a:t>
            </a:r>
            <a:r>
              <a:rPr lang="en-US" dirty="0" smtClean="0"/>
              <a:t>or Grouping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Group students in a  variety of ways.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Use informal, formal and base groups.  </a:t>
            </a:r>
            <a:r>
              <a:rPr lang="en-US" sz="2000" dirty="0" smtClean="0"/>
              <a:t>(pg 140 )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Keep the groups in manageable size.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Combine cooperative learning with other classroom structures.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Technologies role in Cooperative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276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latin typeface="Bradley Hand ITC" pitchFamily="66" charset="0"/>
              </a:rPr>
              <a:t>“Cooperative learning is not so much learning to cooperate as it is cooperating to learn</a:t>
            </a:r>
          </a:p>
          <a:p>
            <a:pPr>
              <a:buNone/>
            </a:pPr>
            <a:r>
              <a:rPr lang="en-US" sz="4800" dirty="0" smtClean="0">
                <a:latin typeface="Bradley Hand ITC" pitchFamily="66" charset="0"/>
              </a:rPr>
              <a:t>(Wong &amp; Wong, 1998).”</a:t>
            </a:r>
            <a:endParaRPr lang="en-US" sz="4800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858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What  Resources  Are </a:t>
            </a:r>
            <a:r>
              <a:rPr lang="en-US" sz="3600" dirty="0" smtClean="0"/>
              <a:t>O</a:t>
            </a:r>
            <a:r>
              <a:rPr lang="en-US" sz="3600" dirty="0" smtClean="0"/>
              <a:t>ut </a:t>
            </a:r>
            <a:r>
              <a:rPr lang="en-US" sz="3600" dirty="0" smtClean="0"/>
              <a:t>T</a:t>
            </a:r>
            <a:r>
              <a:rPr lang="en-US" sz="3600" dirty="0" smtClean="0"/>
              <a:t>here?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382000" cy="3870960"/>
          </a:xfrm>
        </p:spPr>
        <p:txBody>
          <a:bodyPr>
            <a:normAutofit/>
          </a:bodyPr>
          <a:lstStyle/>
          <a:p>
            <a:r>
              <a:rPr lang="en-US" dirty="0" smtClean="0"/>
              <a:t>MULTIMEDIA</a:t>
            </a:r>
          </a:p>
          <a:p>
            <a:endParaRPr lang="en-US" dirty="0" smtClean="0"/>
          </a:p>
          <a:p>
            <a:r>
              <a:rPr lang="en-US" dirty="0" smtClean="0"/>
              <a:t>WEB RESOURCES</a:t>
            </a:r>
          </a:p>
          <a:p>
            <a:endParaRPr lang="en-US" dirty="0" smtClean="0"/>
          </a:p>
          <a:p>
            <a:r>
              <a:rPr lang="en-US" dirty="0" smtClean="0"/>
              <a:t>COMMUNICATION SOFTWARE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Why use Multimedia?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800"/>
            <a:ext cx="8305800" cy="3718560"/>
          </a:xfrm>
        </p:spPr>
        <p:txBody>
          <a:bodyPr>
            <a:normAutofit/>
          </a:bodyPr>
          <a:lstStyle/>
          <a:p>
            <a:r>
              <a:rPr lang="en-US" dirty="0" smtClean="0"/>
              <a:t>Student created video is a natural environment for cooperative learning.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are not only working in groups cooperatively they are participating in cooperative teaching.</a:t>
            </a:r>
          </a:p>
          <a:p>
            <a:endParaRPr lang="en-US" dirty="0"/>
          </a:p>
        </p:txBody>
      </p:sp>
      <p:pic>
        <p:nvPicPr>
          <p:cNvPr id="2050" name="Picture 2" descr="C:\Users\Paula\AppData\Local\Microsoft\Windows\Temporary Internet Files\Content.IE5\TVE5TNI4\MC90028117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320297" cy="218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</a:t>
            </a:r>
            <a:r>
              <a:rPr lang="en-US" baseline="0" dirty="0" smtClean="0"/>
              <a:t> Multimedia Successfully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Teacher Preplanning is </a:t>
            </a:r>
            <a:r>
              <a:rPr lang="en-US" sz="3200" dirty="0" smtClean="0"/>
              <a:t>essential</a:t>
            </a:r>
          </a:p>
          <a:p>
            <a:endParaRPr lang="en-US" sz="3200" dirty="0" smtClean="0"/>
          </a:p>
          <a:p>
            <a:r>
              <a:rPr lang="en-US" sz="3200" dirty="0" smtClean="0"/>
              <a:t>Students need to know before time the  expectations of  group and individual responsibilities. (Graphic Organizer) (pg 142</a:t>
            </a:r>
            <a:r>
              <a:rPr lang="en-US" sz="3200" dirty="0" smtClean="0"/>
              <a:t>)</a:t>
            </a:r>
          </a:p>
          <a:p>
            <a:endParaRPr lang="en-US" sz="3200" dirty="0" smtClean="0"/>
          </a:p>
          <a:p>
            <a:r>
              <a:rPr lang="en-US" sz="3200" dirty="0" smtClean="0"/>
              <a:t>What they are being assessed on </a:t>
            </a:r>
            <a:r>
              <a:rPr lang="en-US" sz="3200" dirty="0" smtClean="0"/>
              <a:t>Rubric</a:t>
            </a:r>
          </a:p>
          <a:p>
            <a:pPr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(pg 141)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adley Hand ITC" pitchFamily="66" charset="0"/>
              </a:rPr>
              <a:t>“The Web has become much more than an electronic reference book; today, it’s a thriving medium for collaboration in </a:t>
            </a:r>
            <a:r>
              <a:rPr lang="en-US" sz="4000" dirty="0" smtClean="0">
                <a:latin typeface="Bradley Hand ITC" pitchFamily="66" charset="0"/>
              </a:rPr>
              <a:t>b</a:t>
            </a:r>
            <a:r>
              <a:rPr lang="en-US" sz="4000" dirty="0" smtClean="0">
                <a:latin typeface="Bradley Hand ITC" pitchFamily="66" charset="0"/>
              </a:rPr>
              <a:t>usineess, education, and our personal lives. (</a:t>
            </a:r>
            <a:r>
              <a:rPr lang="en-US" sz="4000" dirty="0" err="1" smtClean="0">
                <a:latin typeface="Bradley Hand ITC" pitchFamily="66" charset="0"/>
              </a:rPr>
              <a:t>Pitler</a:t>
            </a:r>
            <a:r>
              <a:rPr lang="en-US" sz="4000" dirty="0" smtClean="0">
                <a:latin typeface="Bradley Hand ITC" pitchFamily="66" charset="0"/>
              </a:rPr>
              <a:t>, </a:t>
            </a:r>
            <a:r>
              <a:rPr lang="en-US" sz="4000" dirty="0" err="1" smtClean="0">
                <a:latin typeface="Bradley Hand ITC" pitchFamily="66" charset="0"/>
              </a:rPr>
              <a:t>Hubbel</a:t>
            </a:r>
            <a:r>
              <a:rPr lang="en-US" sz="4000" dirty="0" smtClean="0">
                <a:latin typeface="Bradley Hand ITC" pitchFamily="66" charset="0"/>
              </a:rPr>
              <a:t>, </a:t>
            </a:r>
            <a:r>
              <a:rPr lang="en-US" sz="4000" dirty="0" err="1" smtClean="0">
                <a:latin typeface="Bradley Hand ITC" pitchFamily="66" charset="0"/>
              </a:rPr>
              <a:t>Kuhn,&amp;Malenosk,i</a:t>
            </a:r>
            <a:r>
              <a:rPr lang="en-US" sz="4000" dirty="0" smtClean="0">
                <a:latin typeface="Bradley Hand ITC" pitchFamily="66" charset="0"/>
              </a:rPr>
              <a:t> 2007.)”</a:t>
            </a:r>
            <a:endParaRPr lang="en-US" sz="4000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361</Words>
  <Application>Microsoft Office PowerPoint</Application>
  <PresentationFormat>On-screen Show (4:3)</PresentationFormat>
  <Paragraphs>105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Slide 1</vt:lpstr>
      <vt:lpstr>Cooperative Learning</vt:lpstr>
      <vt:lpstr>McREL’s  Research</vt:lpstr>
      <vt:lpstr>Recommendations For Grouping</vt:lpstr>
      <vt:lpstr>What is Technologies role in Cooperative Learning?</vt:lpstr>
      <vt:lpstr>What  Resources  Are Out There?</vt:lpstr>
      <vt:lpstr>Why use Multimedia?</vt:lpstr>
      <vt:lpstr>Using Multimedia Successfully</vt:lpstr>
      <vt:lpstr>WEB RESOURCES</vt:lpstr>
      <vt:lpstr>Best Known Web Collaboration</vt:lpstr>
      <vt:lpstr>WEB RESOURCES</vt:lpstr>
      <vt:lpstr>Key Pals Allows students to communicate with students in other cities, states and countries.</vt:lpstr>
      <vt:lpstr>WebQuests are inquiry-oriented activities that allow students in a class or multiple locations to work together to learn about a  particular subject or to tackle a particular project or problem </vt:lpstr>
      <vt:lpstr>WEBQUEST RESOURCES</vt:lpstr>
      <vt:lpstr>Web Site Creations team builds the website</vt:lpstr>
      <vt:lpstr>Collaborative Organizing Web 2.0 or the “Read/ Write Web”</vt:lpstr>
      <vt:lpstr>Communication Software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Paula</dc:creator>
  <cp:lastModifiedBy>Paula</cp:lastModifiedBy>
  <cp:revision>14</cp:revision>
  <dcterms:created xsi:type="dcterms:W3CDTF">2010-05-08T13:30:27Z</dcterms:created>
  <dcterms:modified xsi:type="dcterms:W3CDTF">2010-05-08T15:12:52Z</dcterms:modified>
</cp:coreProperties>
</file>